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56" r:id="rId1"/>
  </p:sldMasterIdLst>
  <p:sldIdLst>
    <p:sldId id="270" r:id="rId2"/>
    <p:sldId id="258" r:id="rId3"/>
    <p:sldId id="259" r:id="rId4"/>
    <p:sldId id="260" r:id="rId5"/>
    <p:sldId id="265" r:id="rId6"/>
    <p:sldId id="267" r:id="rId7"/>
    <p:sldId id="263" r:id="rId8"/>
    <p:sldId id="264" r:id="rId9"/>
    <p:sldId id="268" r:id="rId10"/>
    <p:sldId id="269" r:id="rId11"/>
  </p:sldIdLst>
  <p:sldSz cx="9144000" cy="6858000" type="screen4x3"/>
  <p:notesSz cx="6797675" cy="98742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2F43"/>
    <a:srgbClr val="FAFAFA"/>
    <a:srgbClr val="100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D9-C11A-482F-9C99-4DFE6AB603A1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702-97EA-4AF8-A1A8-16A5AFEB511C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D9-C11A-482F-9C99-4DFE6AB603A1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702-97EA-4AF8-A1A8-16A5AFEB51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D9-C11A-482F-9C99-4DFE6AB603A1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702-97EA-4AF8-A1A8-16A5AFEB51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D9-C11A-482F-9C99-4DFE6AB603A1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702-97EA-4AF8-A1A8-16A5AFEB511C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D9-C11A-482F-9C99-4DFE6AB603A1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702-97EA-4AF8-A1A8-16A5AFEB51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D9-C11A-482F-9C99-4DFE6AB603A1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702-97EA-4AF8-A1A8-16A5AFEB511C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D9-C11A-482F-9C99-4DFE6AB603A1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702-97EA-4AF8-A1A8-16A5AFEB511C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D9-C11A-482F-9C99-4DFE6AB603A1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702-97EA-4AF8-A1A8-16A5AFEB51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D9-C11A-482F-9C99-4DFE6AB603A1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702-97EA-4AF8-A1A8-16A5AFEB51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D9-C11A-482F-9C99-4DFE6AB603A1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702-97EA-4AF8-A1A8-16A5AFEB51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8BD9-C11A-482F-9C99-4DFE6AB603A1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1702-97EA-4AF8-A1A8-16A5AFEB511C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9000">
              <a:schemeClr val="bg1">
                <a:lumMod val="95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848BD9-C11A-482F-9C99-4DFE6AB603A1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0A1702-97EA-4AF8-A1A8-16A5AFEB511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E2F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6953" t="35436" r="54256" b="29144"/>
          <a:stretch/>
        </p:blipFill>
        <p:spPr>
          <a:xfrm>
            <a:off x="682147" y="332656"/>
            <a:ext cx="2016224" cy="1395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36912"/>
            <a:ext cx="7680151" cy="3528392"/>
          </a:xfrm>
        </p:spPr>
        <p:txBody>
          <a:bodyPr/>
          <a:lstStyle/>
          <a:p>
            <a:pPr marL="0" indent="0">
              <a:buNone/>
            </a:pPr>
            <a:r>
              <a:rPr lang="uk-UA" sz="4800" dirty="0" smtClean="0">
                <a:solidFill>
                  <a:schemeClr val="bg1"/>
                </a:solidFill>
                <a:effectLst/>
              </a:rPr>
              <a:t/>
            </a:r>
            <a:br>
              <a:rPr lang="uk-UA" sz="4800" dirty="0" smtClean="0">
                <a:solidFill>
                  <a:schemeClr val="bg1"/>
                </a:solidFill>
                <a:effectLst/>
              </a:rPr>
            </a:br>
            <a:r>
              <a:rPr lang="uk-UA" sz="4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rPr>
              <a:t>ВЛАДА І БІЗНЕС </a:t>
            </a:r>
            <a:br>
              <a:rPr lang="uk-UA" sz="4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uk-UA" sz="4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rPr>
              <a:t>В УКРАЇНІ:</a:t>
            </a:r>
            <a:r>
              <a:rPr lang="uk-UA" sz="48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uk-UA" sz="48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</a:br>
            <a:r>
              <a:rPr lang="uk-UA" sz="3600" b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 симбіозу до партнерства</a:t>
            </a:r>
            <a:endParaRPr lang="uk-UA" sz="3600" b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9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352928" cy="504056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  <a:buClr>
                <a:srgbClr val="2E2F43"/>
              </a:buClr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Запровадження стратегічного планування соціально-економічного розвитку, практики формування міжвідомчих інтегрованих (комплексних) довгострокових програм. </a:t>
            </a:r>
          </a:p>
          <a:p>
            <a:pPr>
              <a:spcAft>
                <a:spcPts val="800"/>
              </a:spcAft>
              <a:buClr>
                <a:srgbClr val="2E2F43"/>
              </a:buClr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Законодавче унормування лобістської діяльності, головна мета – збалансування часткових  загальнонаціональних інтересів;</a:t>
            </a:r>
          </a:p>
          <a:p>
            <a:pPr>
              <a:spcAft>
                <a:spcPts val="800"/>
              </a:spcAft>
              <a:buClr>
                <a:srgbClr val="2E2F43"/>
              </a:buClr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Підвищення  професіоналізму, незалежності, аполітичності  та відповідальності антикорупційних органів; </a:t>
            </a:r>
          </a:p>
          <a:p>
            <a:pPr>
              <a:spcAft>
                <a:spcPts val="800"/>
              </a:spcAft>
              <a:buClr>
                <a:srgbClr val="2E2F43"/>
              </a:buClr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(тимчасова) певних функцій правосуддя щодо господарських спорів (включно з питаннями власності і приватизації) спеціальному органу, який складався би із міжнародних фахівців і застосовував іноземне право (наприклад, британське).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uk-UA" sz="1800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88640"/>
            <a:ext cx="8496944" cy="10801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uk-UA" sz="2800" smtClean="0">
                <a:solidFill>
                  <a:srgbClr val="2E2F43"/>
                </a:solidFill>
                <a:effectLst/>
                <a:latin typeface="Arial Black" panose="020B0A04020102020204" pitchFamily="34" charset="0"/>
              </a:rPr>
              <a:t>Заходи у сфері внутрішньої політики та  державного врядування (приклади)</a:t>
            </a:r>
            <a:endParaRPr lang="uk-UA" sz="2800" dirty="0">
              <a:solidFill>
                <a:srgbClr val="2E2F43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88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936" cy="1008112"/>
          </a:xfrm>
        </p:spPr>
        <p:txBody>
          <a:bodyPr/>
          <a:lstStyle/>
          <a:p>
            <a:pPr marL="0" indent="0" algn="l">
              <a:buNone/>
            </a:pPr>
            <a:r>
              <a:rPr lang="uk-UA" sz="2800" dirty="0" smtClean="0">
                <a:solidFill>
                  <a:srgbClr val="2E2F43"/>
                </a:solidFill>
                <a:effectLst/>
                <a:latin typeface="Arial Black" panose="020B0A04020102020204" pitchFamily="34" charset="0"/>
              </a:rPr>
              <a:t>Україна напередодні Четвертої промислової революції (Індустрія 4.0)</a:t>
            </a:r>
            <a:endParaRPr lang="uk-UA" sz="2800" dirty="0">
              <a:solidFill>
                <a:srgbClr val="2E2F43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72816"/>
            <a:ext cx="820891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AutoNum type="arabicPeriod"/>
            </a:pP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Слабка, </a:t>
            </a: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структурно </a:t>
            </a: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деформована економіка</a:t>
            </a: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000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демонструє повільні темпи зростання та подальше поглиблення структурних </a:t>
            </a: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перекосів</a:t>
            </a:r>
          </a:p>
          <a:p>
            <a:pPr marL="342900" indent="-342900" algn="just">
              <a:spcBef>
                <a:spcPts val="1200"/>
              </a:spcBef>
              <a:buAutoNum type="arabicPeriod"/>
            </a:pP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Значні ризики консервації відсталості </a:t>
            </a: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низького рівня міжнародної конкурентоспроможності</a:t>
            </a:r>
          </a:p>
          <a:p>
            <a:pPr marL="342900" indent="-342900" algn="just">
              <a:spcBef>
                <a:spcPts val="1200"/>
              </a:spcBef>
              <a:buAutoNum type="arabicPeriod"/>
            </a:pP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Критична потреба у залученні значного обсягу довгострокових інвестицій </a:t>
            </a: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(насамперед, внутрішніх)</a:t>
            </a:r>
          </a:p>
          <a:p>
            <a:pPr marL="342900" indent="-342900" algn="just">
              <a:spcBef>
                <a:spcPts val="1200"/>
              </a:spcBef>
              <a:buFontTx/>
              <a:buAutoNum type="arabicPeriod"/>
            </a:pP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Несприятливий (токсичний) інвестиційний клімат, </a:t>
            </a: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перешкоджає надходженню інвестицій</a:t>
            </a:r>
            <a:r>
              <a:rPr lang="uk-UA" sz="2000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чинником відпливу фінансового </a:t>
            </a:r>
            <a:r>
              <a:rPr lang="uk-UA" sz="2000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людського </a:t>
            </a: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капіталів, деградації символічного капіталу України (інвестиційної привабливості). </a:t>
            </a:r>
            <a:endParaRPr lang="uk-UA" sz="2000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sz="2000" b="1" dirty="0" smtClean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sz="2000" b="1" dirty="0" smtClean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uk-UA" sz="2000" b="1" dirty="0" smtClean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sz="2000" b="1" dirty="0" smtClean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7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43000"/>
          </a:xfrm>
        </p:spPr>
        <p:txBody>
          <a:bodyPr/>
          <a:lstStyle/>
          <a:p>
            <a:pPr marL="0" indent="0" algn="l">
              <a:buNone/>
            </a:pPr>
            <a:r>
              <a:rPr lang="uk-UA" sz="2800" dirty="0" smtClean="0">
                <a:solidFill>
                  <a:srgbClr val="2E2F43"/>
                </a:solidFill>
                <a:effectLst/>
                <a:latin typeface="Arial Black" panose="020B0A04020102020204" pitchFamily="34" charset="0"/>
              </a:rPr>
              <a:t>Головні чинники несприятливого інвестиційного клімату в Україні</a:t>
            </a:r>
            <a:endParaRPr lang="uk-UA" sz="2800" dirty="0">
              <a:solidFill>
                <a:srgbClr val="2E2F43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2375" y="1268760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uk-UA" sz="2000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відсутність </a:t>
            </a: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верховенства </a:t>
            </a: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незахищеність </a:t>
            </a: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 власності </a:t>
            </a:r>
            <a:r>
              <a:rPr lang="uk-UA" sz="2000" b="1" i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(рейдерство</a:t>
            </a:r>
            <a:r>
              <a:rPr lang="uk-UA" sz="2000" b="1" i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відсутність чіткої довгострокової стратегії соціально-економічного розвитку країни</a:t>
            </a:r>
            <a:endParaRPr lang="uk-UA" sz="2000" b="1" i="1" dirty="0" smtClean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корумпованість </a:t>
            </a: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державних органів та органів місцевого самоврядування </a:t>
            </a:r>
            <a:r>
              <a:rPr lang="uk-UA" sz="2000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(вимагання хабарів, побори, «відкати</a:t>
            </a: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нестабільність </a:t>
            </a: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нормативної бази економічної діяльності, її спрямованість на захист інтересів вітчизняних монополістів, наближених до </a:t>
            </a: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uk-UA" sz="2000" b="1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80920" cy="864096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uk-UA" sz="2400" dirty="0" smtClean="0">
                <a:solidFill>
                  <a:srgbClr val="2E2F43"/>
                </a:solidFill>
                <a:effectLst/>
                <a:latin typeface="Arial Black" panose="020B0A04020102020204" pitchFamily="34" charset="0"/>
              </a:rPr>
              <a:t>Критична </a:t>
            </a:r>
            <a:r>
              <a:rPr lang="uk-UA" sz="2400" dirty="0">
                <a:solidFill>
                  <a:srgbClr val="2E2F43"/>
                </a:solidFill>
                <a:effectLst/>
                <a:latin typeface="Arial Black" panose="020B0A04020102020204" pitchFamily="34" charset="0"/>
              </a:rPr>
              <a:t>вичерпаність </a:t>
            </a:r>
            <a:r>
              <a:rPr lang="uk-UA" sz="2400" dirty="0" smtClean="0">
                <a:solidFill>
                  <a:srgbClr val="2E2F43"/>
                </a:solidFill>
                <a:effectLst/>
                <a:latin typeface="Arial Black" panose="020B0A04020102020204" pitchFamily="34" charset="0"/>
              </a:rPr>
              <a:t>вітчизняних капіталів</a:t>
            </a:r>
            <a:endParaRPr lang="uk-UA" sz="2400" dirty="0">
              <a:solidFill>
                <a:srgbClr val="2E2F43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0809" y="1052736"/>
            <a:ext cx="8352928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Людський </a:t>
            </a: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капітал: </a:t>
            </a:r>
          </a:p>
          <a:p>
            <a:pPr marL="360000">
              <a:spcAft>
                <a:spcPts val="800"/>
              </a:spcAft>
            </a:pPr>
            <a:r>
              <a:rPr lang="uk-UA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втрата 1,3 млн. працівників у 2015-2017рр., втрати від відпливу робочої сили – 40 млрд. грн. на рік.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Фінансовий капітал:</a:t>
            </a:r>
          </a:p>
          <a:p>
            <a:pPr marL="360000" algn="just">
              <a:spcAft>
                <a:spcPts val="800"/>
              </a:spcAft>
            </a:pPr>
            <a:r>
              <a:rPr lang="uk-UA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даними Global Financial Integrity</a:t>
            </a:r>
            <a:r>
              <a:rPr lang="en-US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2004-2013рр. з України нелегально вивезено понад $116 млрд</a:t>
            </a:r>
            <a:r>
              <a:rPr lang="uk-UA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Соціальний капітал</a:t>
            </a:r>
            <a:r>
              <a:rPr lang="uk-UA" sz="2000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60000" algn="just">
              <a:spcAft>
                <a:spcPts val="800"/>
              </a:spcAft>
            </a:pPr>
            <a:r>
              <a:rPr lang="uk-UA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Критично низький рівень довіри як міжособистісної, так і інституційної (до державних і суспільних інститутів</a:t>
            </a:r>
            <a:r>
              <a:rPr lang="uk-UA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Фізичний капітал:</a:t>
            </a:r>
            <a:endParaRPr lang="en-US" sz="2000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algn="just">
              <a:spcAft>
                <a:spcPts val="800"/>
              </a:spcAft>
            </a:pPr>
            <a:r>
              <a:rPr lang="uk-UA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Фізично й морально застаріла інфраструктура та виробничі потужності. Близько 40% зайнятих у промисловості працюють на виробництві низького технологічного рівня</a:t>
            </a:r>
            <a:r>
              <a:rPr lang="uk-UA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Символічний капітал:</a:t>
            </a:r>
          </a:p>
          <a:p>
            <a:pPr marL="360000" algn="just"/>
            <a:r>
              <a:rPr lang="uk-UA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Країна має репутацію </a:t>
            </a:r>
            <a:r>
              <a:rPr lang="uk-UA" dirty="0" err="1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тотально</a:t>
            </a:r>
            <a:r>
              <a:rPr lang="uk-UA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корупмованої</a:t>
            </a:r>
            <a:r>
              <a:rPr lang="uk-UA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нездатної забезпечити верховенство права і судовий захист прав та інтересів громадян і бізнесу</a:t>
            </a:r>
            <a:r>
              <a:rPr lang="uk-UA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5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648072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 smtClean="0">
                <a:solidFill>
                  <a:srgbClr val="2E2F43"/>
                </a:solidFill>
                <a:effectLst/>
                <a:latin typeface="Arial Black" panose="020B0A04020102020204" pitchFamily="34" charset="0"/>
              </a:rPr>
              <a:t>Виклик для України:</a:t>
            </a:r>
            <a:endParaRPr lang="uk-UA" sz="2800" dirty="0">
              <a:solidFill>
                <a:srgbClr val="2E2F43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835292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оцінками </a:t>
            </a: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Всесвітнього економічного форуму-2018</a:t>
            </a: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Україна є серед </a:t>
            </a: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країн, «неготових</a:t>
            </a: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до </a:t>
            </a: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переходу до Індустрії 4.0.</a:t>
            </a:r>
          </a:p>
          <a:p>
            <a:pPr algn="just">
              <a:spcBef>
                <a:spcPts val="1200"/>
              </a:spcBef>
            </a:pPr>
            <a:endParaRPr lang="uk-UA" sz="2000" b="1" dirty="0" smtClean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uk-UA" sz="2800" b="1" dirty="0" smtClean="0">
                <a:solidFill>
                  <a:srgbClr val="2E2F4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Альтернативи: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Здійснити економічний прорив і досягти рівня країн, готових до глобальної конкуренції в нових умовах;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Відмовитись від участі у глобальній конкуренції, погодившись на роль постачальників сировини, напівфабрикатів та людських ресурсів.</a:t>
            </a:r>
            <a:endParaRPr lang="uk-UA" sz="2000" b="1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0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11560" y="2636912"/>
            <a:ext cx="3960440" cy="432048"/>
          </a:xfrm>
        </p:spPr>
        <p:txBody>
          <a:bodyPr/>
          <a:lstStyle/>
          <a:p>
            <a:endParaRPr lang="uk-UA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u="sng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Роль великого бізнесу:</a:t>
            </a:r>
            <a:endParaRPr lang="uk-UA" u="sng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23528" y="3212976"/>
            <a:ext cx="4248472" cy="3168352"/>
          </a:xfrm>
        </p:spPr>
        <p:txBody>
          <a:bodyPr/>
          <a:lstStyle/>
          <a:p>
            <a:pPr algn="just">
              <a:buClr>
                <a:srgbClr val="2E2F43"/>
              </a:buClr>
              <a:buFont typeface="Wingdings" panose="05000000000000000000" pitchFamily="2" charset="2"/>
              <a:buChar char="§"/>
            </a:pPr>
            <a:r>
              <a:rPr lang="uk-UA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Здійснення інвестицій у вітчизняну економіку в обсягах, які забезпечать її модернізацію.</a:t>
            </a:r>
          </a:p>
          <a:p>
            <a:pPr algn="just">
              <a:buClr>
                <a:srgbClr val="2E2F43"/>
              </a:buClr>
              <a:buFont typeface="Wingdings" panose="05000000000000000000" pitchFamily="2" charset="2"/>
              <a:buChar char="§"/>
            </a:pPr>
            <a:r>
              <a:rPr lang="uk-UA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Дотримання встановлених «правил гри» у відносинах із державою та між суб’єктами бізнесу. </a:t>
            </a:r>
            <a:endParaRPr lang="uk-UA" b="1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716016" y="2636912"/>
            <a:ext cx="4248472" cy="432048"/>
          </a:xfrm>
        </p:spPr>
        <p:txBody>
          <a:bodyPr/>
          <a:lstStyle/>
          <a:p>
            <a:r>
              <a:rPr lang="uk-UA" u="sng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Роль </a:t>
            </a:r>
            <a:r>
              <a:rPr lang="uk-UA" u="sng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  <a:r>
              <a:rPr lang="uk-UA" u="sng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u="sng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645024" y="3212976"/>
            <a:ext cx="4247455" cy="3168352"/>
          </a:xfrm>
        </p:spPr>
        <p:txBody>
          <a:bodyPr>
            <a:normAutofit lnSpcReduction="10000"/>
          </a:bodyPr>
          <a:lstStyle/>
          <a:p>
            <a:pPr>
              <a:buClr>
                <a:srgbClr val="2E2F43"/>
              </a:buClr>
              <a:buFont typeface="Wingdings" panose="05000000000000000000" pitchFamily="2" charset="2"/>
              <a:buChar char="§"/>
            </a:pPr>
            <a:r>
              <a:rPr lang="uk-UA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Заохочення великого бізнесу до інвестування в економіку України шляхом формування сприятливого </a:t>
            </a:r>
            <a:r>
              <a:rPr lang="uk-UA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інвестиційного </a:t>
            </a:r>
            <a:r>
              <a:rPr lang="uk-UA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клімату </a:t>
            </a:r>
            <a:r>
              <a:rPr lang="uk-UA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(привабливих умов, </a:t>
            </a:r>
            <a:r>
              <a:rPr lang="uk-UA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включно з якісним соціальним і людським </a:t>
            </a:r>
            <a:r>
              <a:rPr lang="uk-UA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капіталом).</a:t>
            </a:r>
            <a:endParaRPr lang="uk-UA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2E2F43"/>
              </a:buClr>
              <a:buFont typeface="Wingdings" panose="05000000000000000000" pitchFamily="2" charset="2"/>
              <a:buChar char="§"/>
            </a:pPr>
            <a:r>
              <a:rPr lang="uk-UA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Встановлення однакових для всіх економічних акторів правил гри та забезпечення їх дотримання. </a:t>
            </a:r>
          </a:p>
          <a:p>
            <a:endParaRPr lang="uk-UA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52928" cy="936104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marL="0" indent="0" algn="l">
              <a:buNone/>
            </a:pPr>
            <a:r>
              <a:rPr lang="uk-UA" sz="2800" dirty="0" smtClean="0">
                <a:solidFill>
                  <a:srgbClr val="2E2F43"/>
                </a:solidFill>
                <a:effectLst/>
                <a:latin typeface="Arial Black" panose="020B0A04020102020204" pitchFamily="34" charset="0"/>
              </a:rPr>
              <a:t>Як </a:t>
            </a:r>
            <a:r>
              <a:rPr lang="uk-UA" sz="2800" dirty="0">
                <a:solidFill>
                  <a:srgbClr val="2E2F43"/>
                </a:solidFill>
                <a:effectLst/>
                <a:latin typeface="Arial Black" panose="020B0A04020102020204" pitchFamily="34" charset="0"/>
              </a:rPr>
              <a:t>вийти із замкненого кола і здійснити економічний </a:t>
            </a:r>
            <a:r>
              <a:rPr lang="uk-UA" sz="2800" dirty="0" smtClean="0">
                <a:solidFill>
                  <a:srgbClr val="2E2F43"/>
                </a:solidFill>
                <a:effectLst/>
                <a:latin typeface="Arial Black" panose="020B0A04020102020204" pitchFamily="34" charset="0"/>
              </a:rPr>
              <a:t>прорив?</a:t>
            </a:r>
            <a:r>
              <a:rPr lang="uk-UA" sz="2800" dirty="0">
                <a:solidFill>
                  <a:srgbClr val="2E2F43"/>
                </a:solidFill>
                <a:latin typeface="Arial Black" panose="020B0A04020102020204" pitchFamily="34" charset="0"/>
              </a:rPr>
              <a:t/>
            </a:r>
            <a:br>
              <a:rPr lang="uk-UA" sz="2800" dirty="0">
                <a:solidFill>
                  <a:srgbClr val="2E2F43"/>
                </a:solidFill>
                <a:latin typeface="Arial Black" panose="020B0A04020102020204" pitchFamily="34" charset="0"/>
              </a:rPr>
            </a:br>
            <a:r>
              <a:rPr lang="uk-UA" sz="2800" dirty="0" smtClean="0">
                <a:solidFill>
                  <a:srgbClr val="2E2F43"/>
                </a:solidFill>
                <a:latin typeface="Arial Black" panose="020B0A04020102020204" pitchFamily="34" charset="0"/>
              </a:rPr>
              <a:t/>
            </a:r>
            <a:br>
              <a:rPr lang="uk-UA" sz="2800" dirty="0" smtClean="0">
                <a:solidFill>
                  <a:srgbClr val="2E2F43"/>
                </a:solidFill>
                <a:latin typeface="Arial Black" panose="020B0A04020102020204" pitchFamily="34" charset="0"/>
              </a:rPr>
            </a:br>
            <a:r>
              <a:rPr lang="uk-UA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Необхідна технологічна модернізація: </a:t>
            </a:r>
            <a:br>
              <a:rPr lang="uk-UA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підвищення частки капіталовкладень у ВВП до </a:t>
            </a:r>
            <a:r>
              <a:rPr lang="en-US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25-</a:t>
            </a:r>
            <a:r>
              <a:rPr lang="uk-UA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30%.</a:t>
            </a:r>
            <a:endParaRPr lang="uk-UA" sz="2000" dirty="0">
              <a:solidFill>
                <a:srgbClr val="2E2F4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27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754"/>
            <a:ext cx="8496944" cy="5382597"/>
          </a:xfrm>
        </p:spPr>
        <p:txBody>
          <a:bodyPr/>
          <a:lstStyle/>
          <a:p>
            <a:pPr marL="0" indent="0" algn="l">
              <a:spcBef>
                <a:spcPts val="600"/>
              </a:spcBef>
              <a:buNone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uk-UA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uk-UA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Реалізація </a:t>
            </a:r>
            <a:r>
              <a:rPr lang="uk-UA" sz="2000" dirty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принципу верховенства права</a:t>
            </a:r>
            <a:r>
              <a:rPr lang="uk-UA" sz="2000" b="0" dirty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зокрема – запровадження належного правосуддя, насамперед у частині господарських спорів і процедур великої приватизації</a:t>
            </a:r>
            <a: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Передача частини функцій судів спеціальному міжнародному судовому органу.</a:t>
            </a:r>
            <a:b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Гарантії </a:t>
            </a:r>
            <a:r>
              <a:rPr lang="uk-UA" sz="2000" dirty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права власності. </a:t>
            </a:r>
            <a: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Запровадження </a:t>
            </a:r>
            <a:r>
              <a:rPr lang="uk-UA" sz="2000" b="0" dirty="0" err="1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т.зв</a:t>
            </a:r>
            <a:r>
              <a:rPr lang="uk-UA" sz="2000" b="0" dirty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системи </a:t>
            </a:r>
            <a:r>
              <a:rPr lang="uk-UA" sz="2000" b="0" dirty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Торренса </a:t>
            </a:r>
            <a: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b="0" dirty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титул Торренса</a:t>
            </a:r>
            <a: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uk-UA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Кардинальна </a:t>
            </a:r>
            <a:r>
              <a:rPr lang="uk-UA" sz="2000" dirty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зміна пріоритетів і методів здійснення державної економічної політики</a:t>
            </a:r>
            <a:r>
              <a:rPr lang="uk-UA" sz="2000" b="0" dirty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Запровадження практики стратегічного планування соціально-економічного розвитку країни</a:t>
            </a:r>
            <a: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Амністія </a:t>
            </a:r>
            <a:r>
              <a:rPr lang="uk-UA" sz="2000" dirty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капіталів. </a:t>
            </a:r>
            <a: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Визначення </a:t>
            </a:r>
            <a:r>
              <a:rPr lang="uk-UA" sz="2000" b="0" dirty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прийнятних ставок податку на капітал </a:t>
            </a:r>
            <a: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2-7</a:t>
            </a:r>
            <a:r>
              <a:rPr lang="uk-UA" sz="2000" b="0" dirty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%, залежно від термінів), </a:t>
            </a:r>
            <a: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припинення </a:t>
            </a:r>
            <a:r>
              <a:rPr lang="uk-UA" sz="2000" b="0" dirty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будь-яких оскаржень результатів попередньої </a:t>
            </a:r>
            <a: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приватизації.</a:t>
            </a:r>
            <a:br>
              <a:rPr lang="uk-UA" sz="2000" b="0" dirty="0" smtClean="0">
                <a:solidFill>
                  <a:srgbClr val="2E2F4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uk-UA" sz="2000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uk-UA" sz="1800" dirty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uk-UA" sz="1800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uk-UA" sz="1800" dirty="0" smtClean="0">
                <a:solidFill>
                  <a:schemeClr val="tx1"/>
                </a:solidFill>
                <a:effectLst/>
              </a:rPr>
              <a:t> </a:t>
            </a:r>
            <a:endParaRPr lang="uk-UA" sz="1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60648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rgbClr val="2E2F43"/>
                </a:solidFill>
                <a:latin typeface="Arial Black" panose="020B0A04020102020204" pitchFamily="34" charset="0"/>
              </a:rPr>
              <a:t>Вісім заходів, необхідних для економічного прориву України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988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484784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Податкова </a:t>
            </a: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реформа в частині оподаткування доходів фізичних осіб </a:t>
            </a:r>
            <a:r>
              <a:rPr lang="uk-UA" sz="2000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метою стимулювання внутрішнього попиту. </a:t>
            </a:r>
            <a:endParaRPr lang="uk-UA" sz="2000" dirty="0" smtClean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000" b="1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Зміна </a:t>
            </a: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підходів до оплати і продуктивності </a:t>
            </a: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праці: </a:t>
            </a: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«автоматичне» підвищення, а інвестиції у продуктивність праці (устаткування, нові технології та ін.).   </a:t>
            </a:r>
          </a:p>
          <a:p>
            <a:endParaRPr lang="uk-UA" sz="2000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Підвищення </a:t>
            </a: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відповідальності і прозорості вищих органів влади</a:t>
            </a: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sz="2000" b="1" dirty="0" smtClean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Розширення </a:t>
            </a:r>
            <a:r>
              <a:rPr lang="uk-UA" sz="2000" b="1" dirty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можливостей і сфер застосування державно-приватного партнерства, поступове та послідовне збільшення державних інвестицій в </a:t>
            </a:r>
            <a:r>
              <a:rPr lang="uk-UA" sz="2000" b="1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інфраструктуру.</a:t>
            </a:r>
            <a:endParaRPr lang="uk-UA" sz="2000" b="1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60648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rgbClr val="2E2F43"/>
                </a:solidFill>
                <a:latin typeface="Arial Black" panose="020B0A04020102020204" pitchFamily="34" charset="0"/>
              </a:rPr>
              <a:t>Вісім заходів, необхідних для економічного прориву України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6121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080120"/>
          </a:xfrm>
        </p:spPr>
        <p:txBody>
          <a:bodyPr/>
          <a:lstStyle/>
          <a:p>
            <a:pPr marL="0" indent="0" algn="l">
              <a:buNone/>
            </a:pPr>
            <a:r>
              <a:rPr lang="uk-UA" sz="2800" dirty="0" smtClean="0">
                <a:solidFill>
                  <a:srgbClr val="2E2F43"/>
                </a:solidFill>
                <a:effectLst/>
                <a:latin typeface="Arial Black" panose="020B0A04020102020204" pitchFamily="34" charset="0"/>
              </a:rPr>
              <a:t>Заходи у сфері внутрішньої політики та  державного врядування (приклади)</a:t>
            </a:r>
            <a:endParaRPr lang="uk-UA" sz="2800" dirty="0">
              <a:solidFill>
                <a:srgbClr val="2E2F43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352928" cy="504056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  <a:buClrTx/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Ревізія масиву законодавчих актів, приведення у відповідність до Конституції, кодифікація (у </a:t>
            </a:r>
            <a:r>
              <a:rPr lang="uk-UA" sz="2000" dirty="0" err="1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Інвестиційний кодекс);</a:t>
            </a:r>
          </a:p>
          <a:p>
            <a:pPr>
              <a:spcAft>
                <a:spcPts val="800"/>
              </a:spcAft>
              <a:buClrTx/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Прийняття законів, які можуть викликати неоднозначну реакцію в суспільстві, тільки після інформаційної кампанії та публічного обговорення;</a:t>
            </a:r>
          </a:p>
          <a:p>
            <a:pPr>
              <a:spcAft>
                <a:spcPts val="800"/>
              </a:spcAft>
              <a:buClrTx/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Перегляд нормативної бази функціонування вищих органів державної влади та порядку їх взаємодії (президент, парламент, Уряд);</a:t>
            </a:r>
          </a:p>
          <a:p>
            <a:pPr>
              <a:spcAft>
                <a:spcPts val="800"/>
              </a:spcAft>
              <a:buClrTx/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2E2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Запровадження обов’язкового проведення всеукраїнського референдуму про довіру Президенту, Парламенту, Уряду,  через два роки після відповідних виборів. У разі висловлення недовіри більшістю голосів – проведення дострокових виборів.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uk-UA" sz="1800" dirty="0">
              <a:solidFill>
                <a:srgbClr val="2E2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1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302</TotalTime>
  <Words>618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 ВЛАДА І БІЗНЕС  В УКРАЇНІ: від симбіозу до партнерства</vt:lpstr>
      <vt:lpstr>Україна напередодні Четвертої промислової революції (Індустрія 4.0)</vt:lpstr>
      <vt:lpstr>Головні чинники несприятливого інвестиційного клімату в Україні</vt:lpstr>
      <vt:lpstr>Критична вичерпаність вітчизняних капіталів</vt:lpstr>
      <vt:lpstr>Виклик для України:</vt:lpstr>
      <vt:lpstr>Як вийти із замкненого кола і здійснити економічний прорив?  Необхідна технологічна модернізація:  підвищення частки капіталовкладень у ВВП до 25-30%.</vt:lpstr>
      <vt:lpstr> 1. Реалізація принципу верховенства права, зокрема – запровадження належного правосуддя, насамперед у частині господарських спорів і процедур великої приватизації. Передача частини функцій судів спеціальному міжнародному судовому органу.  2. Гарантії права власності. Запровадження т.зв. системи Торренса  (титул Торренса).  3. Кардинальна зміна пріоритетів і методів здійснення державної економічної політики. Запровадження практики стратегічного планування соціально-економічного розвитку країни  4. Амністія капіталів. Визначення прийнятних ставок податку на капітал (2-7%, залежно від термінів), припинення будь-яких оскаржень результатів попередньої приватизації.    </vt:lpstr>
      <vt:lpstr>Презентация PowerPoint</vt:lpstr>
      <vt:lpstr>Заходи у сфері внутрішньої політики та  державного врядування (приклади)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ПП</dc:creator>
  <cp:lastModifiedBy>ПП</cp:lastModifiedBy>
  <cp:revision>41</cp:revision>
  <cp:lastPrinted>2019-09-18T08:37:56Z</cp:lastPrinted>
  <dcterms:created xsi:type="dcterms:W3CDTF">2019-09-17T12:40:26Z</dcterms:created>
  <dcterms:modified xsi:type="dcterms:W3CDTF">2019-09-18T10:19:18Z</dcterms:modified>
</cp:coreProperties>
</file>